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8" r:id="rId13"/>
    <p:sldId id="267" r:id="rId14"/>
    <p:sldId id="266" r:id="rId15"/>
  </p:sldIdLst>
  <p:sldSz cx="14630400" cy="8229600"/>
  <p:notesSz cx="8229600" cy="14630400"/>
  <p:embeddedFontLst>
    <p:embeddedFont>
      <p:font typeface="Noto Sans TC" panose="020B0200000000000000" pitchFamily="34" charset="-128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Sora Medium" pitchFamily="2" charset="0"/>
      <p:regular r:id="rId22"/>
    </p:embeddedFont>
  </p:embeddedFontLst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71"/>
    <p:restoredTop sz="94610"/>
  </p:normalViewPr>
  <p:slideViewPr>
    <p:cSldViewPr snapToGrid="0" snapToObjects="1">
      <p:cViewPr>
        <p:scale>
          <a:sx n="76" d="100"/>
          <a:sy n="76" d="100"/>
        </p:scale>
        <p:origin x="14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11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88B3-79DD-1DC5-852A-CE1947E01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2C4D4F-62D9-876A-545C-9F7266561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4DB28-1B58-6E13-2F98-6EC7EE58A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F436-0131-B734-7756-C68B21AA8D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15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67AC-0A19-B838-92C2-16F7BA60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A443D-4EA6-6B1C-8126-92F5369CE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1FC9D-877A-C90F-CD05-4B39351B0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FC5FA-86F4-5C4F-3499-84C2EDE01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9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4B2D-690B-E224-1A05-326EF966E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480491-9263-8CB3-239E-FEA8B9CCC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F0BC6A-54B2-C8AE-DC01-B89E23690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8FF10-448F-14CA-F7CF-6E8A309132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78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ynaamrfathy/Graph-Based-Movie-Recommendat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PART 1 — Theory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9EC43-3A60-610F-8717-C0E29245A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3EFAC2-67D1-055D-57CE-75AB89C09BFD}"/>
              </a:ext>
            </a:extLst>
          </p:cNvPr>
          <p:cNvSpPr/>
          <p:nvPr/>
        </p:nvSpPr>
        <p:spPr>
          <a:xfrm>
            <a:off x="635913" y="499586"/>
            <a:ext cx="7363897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Usecases</a:t>
            </a:r>
            <a:endParaRPr lang="en-US" sz="3550" dirty="0"/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29AF9556-FFCC-A86D-83F3-E5ACD9502136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2009F18-4FA8-6D26-EB03-12B39D03662C}"/>
              </a:ext>
            </a:extLst>
          </p:cNvPr>
          <p:cNvSpPr/>
          <p:nvPr/>
        </p:nvSpPr>
        <p:spPr>
          <a:xfrm>
            <a:off x="788313" y="1887154"/>
            <a:ext cx="28434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14350" indent="-514350" algn="l">
              <a:lnSpc>
                <a:spcPts val="2200"/>
              </a:lnSpc>
              <a:buAutoNum type="arabicPeriod"/>
            </a:pPr>
            <a:r>
              <a:rPr lang="en-US" sz="3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 systems</a:t>
            </a:r>
          </a:p>
          <a:p>
            <a:pPr marL="514350" indent="-514350" algn="l">
              <a:lnSpc>
                <a:spcPts val="2200"/>
              </a:lnSpc>
              <a:buAutoNum type="arabicPeriod"/>
            </a:pPr>
            <a:endParaRPr lang="en-US" sz="3200" b="1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05AFF246-5F6C-5FA8-D54B-1079F6595549}"/>
              </a:ext>
            </a:extLst>
          </p:cNvPr>
          <p:cNvSpPr/>
          <p:nvPr/>
        </p:nvSpPr>
        <p:spPr>
          <a:xfrm>
            <a:off x="788312" y="3212770"/>
            <a:ext cx="28434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200"/>
              </a:lnSpc>
            </a:pPr>
            <a:r>
              <a:rPr lang="en-US" sz="3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 Path Finding</a:t>
            </a:r>
          </a:p>
          <a:p>
            <a:pPr marL="514350" indent="-514350" algn="l">
              <a:lnSpc>
                <a:spcPts val="2200"/>
              </a:lnSpc>
              <a:buAutoNum type="arabicPeriod"/>
            </a:pPr>
            <a:endParaRPr lang="en-US" sz="3200" b="1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37C6D71-4B2C-C154-E4B9-45E577310D48}"/>
              </a:ext>
            </a:extLst>
          </p:cNvPr>
          <p:cNvSpPr/>
          <p:nvPr/>
        </p:nvSpPr>
        <p:spPr>
          <a:xfrm>
            <a:off x="788312" y="4526442"/>
            <a:ext cx="28434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200"/>
              </a:lnSpc>
            </a:pPr>
            <a:r>
              <a:rPr lang="en-US" sz="3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 Knowledge Graphs</a:t>
            </a:r>
          </a:p>
          <a:p>
            <a:pPr marL="514350" indent="-514350" algn="l">
              <a:lnSpc>
                <a:spcPts val="2200"/>
              </a:lnSpc>
              <a:buAutoNum type="arabicPeriod"/>
            </a:pPr>
            <a:endParaRPr lang="en-US" sz="3200" b="1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E733CEFC-ACBE-80B9-1F38-5A37EB92C193}"/>
              </a:ext>
            </a:extLst>
          </p:cNvPr>
          <p:cNvSpPr/>
          <p:nvPr/>
        </p:nvSpPr>
        <p:spPr>
          <a:xfrm>
            <a:off x="1384486" y="2472303"/>
            <a:ext cx="5049917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250"/>
              </a:lnSpc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3D0521B9-14A0-3D68-7717-F4527E6D1E1D}"/>
              </a:ext>
            </a:extLst>
          </p:cNvPr>
          <p:cNvSpPr/>
          <p:nvPr/>
        </p:nvSpPr>
        <p:spPr>
          <a:xfrm>
            <a:off x="788312" y="5858933"/>
            <a:ext cx="28434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200"/>
              </a:lnSpc>
            </a:pPr>
            <a:r>
              <a:rPr lang="en-US" sz="3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4. Fraud Detection</a:t>
            </a:r>
          </a:p>
          <a:p>
            <a:pPr marL="514350" indent="-514350" algn="l">
              <a:lnSpc>
                <a:spcPts val="2200"/>
              </a:lnSpc>
              <a:buAutoNum type="arabicPeriod"/>
            </a:pPr>
            <a:endParaRPr lang="en-US" sz="3200" b="1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6CCAB39D-3AEB-D433-B1F4-3AF22025F2A5}"/>
              </a:ext>
            </a:extLst>
          </p:cNvPr>
          <p:cNvSpPr/>
          <p:nvPr/>
        </p:nvSpPr>
        <p:spPr>
          <a:xfrm>
            <a:off x="788312" y="6955900"/>
            <a:ext cx="28434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200"/>
              </a:lnSpc>
            </a:pPr>
            <a:r>
              <a:rPr lang="en-US" sz="3200" b="1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5. Supply Chain Management</a:t>
            </a:r>
          </a:p>
          <a:p>
            <a:pPr marL="514350" indent="-514350" algn="l">
              <a:lnSpc>
                <a:spcPts val="2200"/>
              </a:lnSpc>
              <a:buAutoNum type="arabicPeriod"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96731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13" y="499586"/>
            <a:ext cx="7363897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 System Logic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5913" y="1430655"/>
            <a:ext cx="133585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leveraged Neo4j's capabilities to generate sophisticated movie recommendations based on multiple criteria: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5913" y="1925598"/>
            <a:ext cx="2226350" cy="1046917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5" name="Text 3"/>
          <p:cNvSpPr/>
          <p:nvPr/>
        </p:nvSpPr>
        <p:spPr>
          <a:xfrm>
            <a:off x="1621274" y="2289334"/>
            <a:ext cx="25550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043952" y="2107287"/>
            <a:ext cx="284345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 Actor-based Similarity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043952" y="2500193"/>
            <a:ext cx="5049917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movies that share a significant number of actors.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2953107" y="2962989"/>
            <a:ext cx="10950535" cy="11430"/>
          </a:xfrm>
          <a:prstGeom prst="roundRect">
            <a:avLst>
              <a:gd name="adj" fmla="val 23845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9" name="Shape 7"/>
          <p:cNvSpPr/>
          <p:nvPr/>
        </p:nvSpPr>
        <p:spPr>
          <a:xfrm>
            <a:off x="635913" y="3063359"/>
            <a:ext cx="4452818" cy="1046917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0" name="Text 8"/>
          <p:cNvSpPr/>
          <p:nvPr/>
        </p:nvSpPr>
        <p:spPr>
          <a:xfrm>
            <a:off x="2734508" y="3427095"/>
            <a:ext cx="25550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270421" y="3245048"/>
            <a:ext cx="294382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 Genre-based Similarity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70421" y="3637955"/>
            <a:ext cx="462843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Finding movies that belong to similar or shared genres.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5179576" y="4100751"/>
            <a:ext cx="8724067" cy="11430"/>
          </a:xfrm>
          <a:prstGeom prst="roundRect">
            <a:avLst>
              <a:gd name="adj" fmla="val 238452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4" name="Shape 12"/>
          <p:cNvSpPr/>
          <p:nvPr/>
        </p:nvSpPr>
        <p:spPr>
          <a:xfrm>
            <a:off x="635913" y="4201120"/>
            <a:ext cx="6679287" cy="1337548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5" name="Text 13"/>
          <p:cNvSpPr/>
          <p:nvPr/>
        </p:nvSpPr>
        <p:spPr>
          <a:xfrm>
            <a:off x="3847743" y="4710232"/>
            <a:ext cx="25550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496889" y="4382810"/>
            <a:ext cx="3192423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3. Content-based Similarity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96889" y="4775716"/>
            <a:ext cx="6315908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Utilising advanced techniques like embeddings to gauge plot and thematic relevance.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35913" y="5742980"/>
            <a:ext cx="133585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Graph databases excel at solving these types of problems: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635913" y="6237923"/>
            <a:ext cx="133585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Efficiently finding "movies connected through X hop" in a network.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635913" y="6592133"/>
            <a:ext cx="133585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Discovering complex "patterns of relationships" within the data.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635913" y="6946344"/>
            <a:ext cx="133585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"communities or clusters of similar nodes" for targeted recommendations.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35913" y="7441287"/>
            <a:ext cx="13358574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makes them the perfect foundation for building powerful and dynamic recommendation engines.</a:t>
            </a:r>
            <a:endParaRPr lang="en-US" sz="1400" dirty="0"/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86999F28-13A5-E311-B370-2E1B33863AA2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7EE4-BF29-1DBF-35B8-41554AAFA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4FF460-2D2F-0B20-4AE0-8C2090F90469}"/>
              </a:ext>
            </a:extLst>
          </p:cNvPr>
          <p:cNvSpPr/>
          <p:nvPr/>
        </p:nvSpPr>
        <p:spPr>
          <a:xfrm>
            <a:off x="635913" y="499586"/>
            <a:ext cx="7363897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Example</a:t>
            </a:r>
            <a:endParaRPr lang="en-US" sz="3550" dirty="0"/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AEC7A03A-FEDB-CAC8-8715-8E36B2D2F2AA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5" name="Picture 4" descr="A diagram of a movie&#10;&#10;AI-generated content may be incorrect.">
            <a:extLst>
              <a:ext uri="{FF2B5EF4-FFF2-40B4-BE49-F238E27FC236}">
                <a16:creationId xmlns:a16="http://schemas.microsoft.com/office/drawing/2014/main" id="{9F3C95F4-E0B9-EC66-F0EF-981DE88D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44974">
            <a:off x="815665" y="339197"/>
            <a:ext cx="10095466" cy="98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05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576EB-8185-F39D-A6BF-5F758D67E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CC5E75-55BD-758D-1415-1FF8F8506C5B}"/>
              </a:ext>
            </a:extLst>
          </p:cNvPr>
          <p:cNvSpPr/>
          <p:nvPr/>
        </p:nvSpPr>
        <p:spPr>
          <a:xfrm>
            <a:off x="635913" y="499586"/>
            <a:ext cx="7363897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Architecture Diagram</a:t>
            </a:r>
            <a:endParaRPr lang="en-US" sz="3550" dirty="0"/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44566466-EF3A-4664-9610-4CEAE6C23143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DFC98-23A9-D768-97F7-CE14BEFB1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767" y="1578940"/>
            <a:ext cx="9661197" cy="615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2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44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Deliverables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6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Team #13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6169" y="27801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Repo: </a:t>
            </a: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https://github.com/rodynaamrfathy/Graph-Based-Movie-Recommendation</a:t>
            </a:r>
            <a:endParaRPr lang="en-US" sz="1750" u="sng" dirty="0">
              <a:solidFill>
                <a:srgbClr val="97B8FF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229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 Link: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140994"/>
            <a:ext cx="13042821" cy="2964180"/>
          </a:xfrm>
          <a:prstGeom prst="roundRect">
            <a:avLst>
              <a:gd name="adj" fmla="val 11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7" name="Shape 5"/>
          <p:cNvSpPr/>
          <p:nvPr/>
        </p:nvSpPr>
        <p:spPr>
          <a:xfrm>
            <a:off x="801410" y="4148614"/>
            <a:ext cx="13027581" cy="16483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8" name="Text 6"/>
          <p:cNvSpPr/>
          <p:nvPr/>
        </p:nvSpPr>
        <p:spPr>
          <a:xfrm>
            <a:off x="1028224" y="429232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Noureen Mohamed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479131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Omar Ahmed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29030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Mohamed Khaled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5824" y="4292322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20226114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79131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20226067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29030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20225056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79691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5" name="Text 13"/>
          <p:cNvSpPr/>
          <p:nvPr/>
        </p:nvSpPr>
        <p:spPr>
          <a:xfrm>
            <a:off x="1028224" y="594062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Rodyna Amr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94062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20227012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644723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8" name="Text 16"/>
          <p:cNvSpPr/>
          <p:nvPr/>
        </p:nvSpPr>
        <p:spPr>
          <a:xfrm>
            <a:off x="1028224" y="659094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Lodgy Magdy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824" y="6590943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20226080</a:t>
            </a:r>
            <a:endParaRPr lang="en-US" sz="1750" dirty="0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5EF99733-23E8-1536-D04C-DF85FD5DEE0E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6059253B-4DD4-8611-58E3-F81CFA19CE33}"/>
              </a:ext>
            </a:extLst>
          </p:cNvPr>
          <p:cNvSpPr/>
          <p:nvPr/>
        </p:nvSpPr>
        <p:spPr>
          <a:xfrm>
            <a:off x="786170" y="32148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Webapp: </a:t>
            </a: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sz="175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://localhost:5173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325785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a Database?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3425" y="1734026"/>
            <a:ext cx="7693581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database is a structured collection of data, designed for efficient storage, management, and retrieval. It's the backbone of virtually every application and system we use daily.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3425" y="2928461"/>
            <a:ext cx="7693581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Traditionally, databases have relied on </a:t>
            </a:r>
            <a:r>
              <a:rPr lang="en-US" sz="16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 relational tables</a:t>
            </a: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organising data into predefined schemas of rows and columns. While highly effective for many use cases, this model presents challenges when dealing with highly interconnected data.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880" y="1781175"/>
            <a:ext cx="4958596" cy="495859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0" y="7211258"/>
            <a:ext cx="14630400" cy="890588"/>
          </a:xfrm>
          <a:prstGeom prst="roundRect">
            <a:avLst>
              <a:gd name="adj" fmla="val 3530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en-EG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7548920"/>
            <a:ext cx="261937" cy="2095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14463" y="7473196"/>
            <a:ext cx="12272963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While robust, relational databases can become cumbersome when data relationships are the primary focus.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500" y="476964"/>
            <a:ext cx="6749415" cy="54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Need for a Different Model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3500" y="1279208"/>
            <a:ext cx="7929801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Consider the complex interdependencies within a recommendation system, such as one for movies: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93500" y="2029420"/>
            <a:ext cx="7929801" cy="1045250"/>
          </a:xfrm>
          <a:prstGeom prst="roundRect">
            <a:avLst>
              <a:gd name="adj" fmla="val 10498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40" y="2029420"/>
            <a:ext cx="91440" cy="1045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58414" y="2225754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Actor-Movie Links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358414" y="2600801"/>
            <a:ext cx="746855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Actors are related to the movies they've starred in.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093500" y="3248144"/>
            <a:ext cx="7929801" cy="1045250"/>
          </a:xfrm>
          <a:prstGeom prst="roundRect">
            <a:avLst>
              <a:gd name="adj" fmla="val 10498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40" y="3248144"/>
            <a:ext cx="91440" cy="10452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358414" y="3444478"/>
            <a:ext cx="236446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Genre Classifications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358414" y="3819525"/>
            <a:ext cx="746855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Movies are categorised by various genres.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6093500" y="4466868"/>
            <a:ext cx="7929801" cy="1045250"/>
          </a:xfrm>
          <a:prstGeom prst="roundRect">
            <a:avLst>
              <a:gd name="adj" fmla="val 10498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40" y="4466868"/>
            <a:ext cx="91440" cy="10452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358414" y="4663202"/>
            <a:ext cx="216836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Crew Connections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6358414" y="5038249"/>
            <a:ext cx="746855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Directors, producers, and writers are linked to films.</a:t>
            </a:r>
            <a:endParaRPr lang="en-US" sz="1350" dirty="0"/>
          </a:p>
        </p:txBody>
      </p:sp>
      <p:sp>
        <p:nvSpPr>
          <p:cNvPr id="17" name="Shape 11"/>
          <p:cNvSpPr/>
          <p:nvPr/>
        </p:nvSpPr>
        <p:spPr>
          <a:xfrm>
            <a:off x="6093500" y="5685592"/>
            <a:ext cx="7929801" cy="1045250"/>
          </a:xfrm>
          <a:prstGeom prst="roundRect">
            <a:avLst>
              <a:gd name="adj" fmla="val 10498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40" y="5685592"/>
            <a:ext cx="91440" cy="104525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358414" y="5881926"/>
            <a:ext cx="2222897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Content Similarities</a:t>
            </a:r>
            <a:endParaRPr lang="en-US" sz="1700" dirty="0"/>
          </a:p>
        </p:txBody>
      </p:sp>
      <p:sp>
        <p:nvSpPr>
          <p:cNvPr id="20" name="Text 13"/>
          <p:cNvSpPr/>
          <p:nvPr/>
        </p:nvSpPr>
        <p:spPr>
          <a:xfrm>
            <a:off x="6358414" y="6256973"/>
            <a:ext cx="7468553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Plots, themes, and similar movies create intricate webs.</a:t>
            </a:r>
            <a:endParaRPr lang="en-US" sz="1350" dirty="0"/>
          </a:p>
        </p:txBody>
      </p:sp>
      <p:sp>
        <p:nvSpPr>
          <p:cNvPr id="21" name="Text 14"/>
          <p:cNvSpPr/>
          <p:nvPr/>
        </p:nvSpPr>
        <p:spPr>
          <a:xfrm>
            <a:off x="6093500" y="6925985"/>
            <a:ext cx="7929801" cy="83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Performing "multi-hop" queries—like finding other movies starring actors from a specific film, then finding other actors from those films—becomes </a:t>
            </a:r>
            <a:r>
              <a:rPr lang="en-US" sz="13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slow and excessively complex in SQL</a:t>
            </a: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requiring numerous JOIN operations.</a:t>
            </a:r>
            <a:endParaRPr lang="en-US" sz="1350" dirty="0"/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8CCC66C7-8DF3-FF22-5977-3413587DAE82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652" y="788075"/>
            <a:ext cx="6621542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a Graph Database?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70652" y="1692235"/>
            <a:ext cx="7775496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graph database is a specialised database designed to store, manage, and query highly interconnected data using graph structures. It consists of three fundamental components: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0652" y="2850475"/>
            <a:ext cx="3789998" cy="2095381"/>
          </a:xfrm>
          <a:prstGeom prst="roundRect">
            <a:avLst>
              <a:gd name="adj" fmla="val 2239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Text 3"/>
          <p:cNvSpPr/>
          <p:nvPr/>
        </p:nvSpPr>
        <p:spPr>
          <a:xfrm>
            <a:off x="6366153" y="3045976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Nodes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66153" y="3468767"/>
            <a:ext cx="3398996" cy="938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Represent entities such as a </a:t>
            </a: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Movie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an </a:t>
            </a: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Actor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or a </a:t>
            </a:r>
            <a:r>
              <a:rPr lang="en-US" sz="15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Genre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Think of them as the nouns in your data model.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6150" y="2850475"/>
            <a:ext cx="3789998" cy="2095381"/>
          </a:xfrm>
          <a:prstGeom prst="roundRect">
            <a:avLst>
              <a:gd name="adj" fmla="val 2239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9" name="Text 6"/>
          <p:cNvSpPr/>
          <p:nvPr/>
        </p:nvSpPr>
        <p:spPr>
          <a:xfrm>
            <a:off x="10351651" y="3045976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Relationships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51651" y="3468767"/>
            <a:ext cx="3398996" cy="1281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 nodes and describe how they are associated. Examples include </a:t>
            </a:r>
            <a:r>
              <a:rPr lang="en-US" sz="15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ACTED_IN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5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HAS_GENRE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or </a:t>
            </a:r>
            <a:r>
              <a:rPr lang="en-US" sz="15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DIRECTED_BY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These are the verbs.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70652" y="5141357"/>
            <a:ext cx="7775496" cy="1454587"/>
          </a:xfrm>
          <a:prstGeom prst="roundRect">
            <a:avLst>
              <a:gd name="adj" fmla="val 3226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2" name="Text 9"/>
          <p:cNvSpPr/>
          <p:nvPr/>
        </p:nvSpPr>
        <p:spPr>
          <a:xfrm>
            <a:off x="6366153" y="5336858"/>
            <a:ext cx="2443877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Properties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366153" y="5759648"/>
            <a:ext cx="738449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Key-value pairs stored on nodes or relationships, providing metadata. For example, a movie node might have </a:t>
            </a:r>
            <a:r>
              <a:rPr lang="en-US" sz="15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rating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15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year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or </a:t>
            </a:r>
            <a:r>
              <a:rPr lang="en-US" sz="15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imdb_id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170652" y="6815852"/>
            <a:ext cx="7775496" cy="625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structure directly mirrors how data is connected in the real world, with nodes forming the vertices and relationships the edges of a graph.</a:t>
            </a:r>
            <a:endParaRPr lang="en-US" sz="1500" dirty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30897F16-94D0-707E-6ECF-0FBB994A6333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7783949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Use Graph Databases?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3669" y="1763316"/>
            <a:ext cx="13063061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Graph databases offer compelling advantages for relationship-heavy data: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669" y="2373392"/>
            <a:ext cx="559713" cy="5597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3669" y="3212902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Rapid Traversal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3669" y="3697010"/>
            <a:ext cx="4167783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Very fast relationship traversal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making complex queries performant, regardless of data volume.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1249" y="2373392"/>
            <a:ext cx="559713" cy="5597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1249" y="3212902"/>
            <a:ext cx="4167783" cy="69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Optimised for Recommendations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1249" y="4046815"/>
            <a:ext cx="4167783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Specifically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optimised for recommendation queries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social network analysis.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8829" y="2373392"/>
            <a:ext cx="559713" cy="5597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8829" y="3212902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Intuitive Modelling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8829" y="3697010"/>
            <a:ext cx="4167902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Easy to model real-world connections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as the graph structure closely resembles human thought.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669" y="5569387"/>
            <a:ext cx="559713" cy="5597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83669" y="6408896"/>
            <a:ext cx="4005024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Declarative Query Language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83669" y="6893004"/>
            <a:ext cx="4167783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Cypher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query language is </a:t>
            </a: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intuitive and powerful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designed for graphs.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1249" y="5569387"/>
            <a:ext cx="559713" cy="5597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1249" y="6408896"/>
            <a:ext cx="350901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Knowledge Graph Ready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1249" y="6893004"/>
            <a:ext cx="4167783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Perfect for knowledge-graph style data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providing context and meaning.</a:t>
            </a:r>
            <a:endParaRPr lang="en-US" sz="1750" dirty="0"/>
          </a:p>
        </p:txBody>
      </p:sp>
      <p:sp>
        <p:nvSpPr>
          <p:cNvPr id="19" name="Shape 3">
            <a:extLst>
              <a:ext uri="{FF2B5EF4-FFF2-40B4-BE49-F238E27FC236}">
                <a16:creationId xmlns:a16="http://schemas.microsoft.com/office/drawing/2014/main" id="{0FEDE028-CCBA-7030-E47A-35AE0060BD17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178"/>
            <a:ext cx="77228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Comparison: SQL vs Graph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15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the fundamental differences between traditional SQL databases and graph databases highlights their respective strengths.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82541"/>
            <a:ext cx="13042821" cy="4007882"/>
          </a:xfrm>
          <a:prstGeom prst="roundRect">
            <a:avLst>
              <a:gd name="adj" fmla="val 8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EG"/>
          </a:p>
        </p:txBody>
      </p:sp>
      <p:sp>
        <p:nvSpPr>
          <p:cNvPr id="5" name="Shape 3"/>
          <p:cNvSpPr/>
          <p:nvPr/>
        </p:nvSpPr>
        <p:spPr>
          <a:xfrm>
            <a:off x="801410" y="319016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Text 4"/>
          <p:cNvSpPr/>
          <p:nvPr/>
        </p:nvSpPr>
        <p:spPr>
          <a:xfrm>
            <a:off x="1028343" y="333386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3333869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 (Relational)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3333869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Graph DB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840480"/>
            <a:ext cx="13027581" cy="10208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0" name="Text 8"/>
          <p:cNvSpPr/>
          <p:nvPr/>
        </p:nvSpPr>
        <p:spPr>
          <a:xfrm>
            <a:off x="1028343" y="3984188"/>
            <a:ext cx="21480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Relationship Traversal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598" y="3984188"/>
            <a:ext cx="4749760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Expensive (requiring complex </a:t>
            </a:r>
            <a:r>
              <a:rPr lang="en-US" sz="17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operations)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606" y="398418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(direct pointer references)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8613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4" name="Text 12"/>
          <p:cNvSpPr/>
          <p:nvPr/>
        </p:nvSpPr>
        <p:spPr>
          <a:xfrm>
            <a:off x="1028343" y="500503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Structure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598" y="5005030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Tables with rows and columns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606" y="5005030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Nodes and relationships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511641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8" name="Text 16"/>
          <p:cNvSpPr/>
          <p:nvPr/>
        </p:nvSpPr>
        <p:spPr>
          <a:xfrm>
            <a:off x="1028343" y="5655350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Best For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598" y="5655350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Transactional systems, structured records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606" y="5655350"/>
            <a:ext cx="47535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Recommendations, social networks, fraud detection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6524863"/>
            <a:ext cx="13027581" cy="6579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22" name="Text 20"/>
          <p:cNvSpPr/>
          <p:nvPr/>
        </p:nvSpPr>
        <p:spPr>
          <a:xfrm>
            <a:off x="1028343" y="66685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Querying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3637598" y="6668572"/>
            <a:ext cx="474976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JOIN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-based, imperative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848606" y="666857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Pattern-based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declarative</a:t>
            </a:r>
            <a:endParaRPr lang="en-US" sz="1750" dirty="0"/>
          </a:p>
        </p:txBody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8F702A5E-372D-59CE-8946-36BF750CBB3B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409" y="478036"/>
            <a:ext cx="4346377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Neo4j?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409" y="1368981"/>
            <a:ext cx="1341358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Neo4j</a:t>
            </a: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stands as the undisputed </a:t>
            </a:r>
            <a:r>
              <a:rPr lang="en-US" sz="13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#1 graph database in the world</a:t>
            </a: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offering a robust and scalable platform for managing connected data.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8409" y="1842611"/>
            <a:ext cx="695325" cy="1043107"/>
          </a:xfrm>
          <a:prstGeom prst="roundRect">
            <a:avLst>
              <a:gd name="adj" fmla="val 36005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5" name="Text 3"/>
          <p:cNvSpPr/>
          <p:nvPr/>
        </p:nvSpPr>
        <p:spPr>
          <a:xfrm>
            <a:off x="825698" y="2201228"/>
            <a:ext cx="26074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77566" y="2016442"/>
            <a:ext cx="287393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High-Performance Engine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477566" y="2392323"/>
            <a:ext cx="1254442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Engineered for speed and efficiency when traversing vast networks of relationships.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08409" y="3059549"/>
            <a:ext cx="695325" cy="1043107"/>
          </a:xfrm>
          <a:prstGeom prst="roundRect">
            <a:avLst>
              <a:gd name="adj" fmla="val 36005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9" name="Text 7"/>
          <p:cNvSpPr/>
          <p:nvPr/>
        </p:nvSpPr>
        <p:spPr>
          <a:xfrm>
            <a:off x="825698" y="3418165"/>
            <a:ext cx="26074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77566" y="3233380"/>
            <a:ext cx="265890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Cypher Query Language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477566" y="3609261"/>
            <a:ext cx="1254442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Its intuitive, declarative language makes querying graphs simple and powerful.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08409" y="4276487"/>
            <a:ext cx="695325" cy="1043107"/>
          </a:xfrm>
          <a:prstGeom prst="roundRect">
            <a:avLst>
              <a:gd name="adj" fmla="val 36005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3" name="Text 11"/>
          <p:cNvSpPr/>
          <p:nvPr/>
        </p:nvSpPr>
        <p:spPr>
          <a:xfrm>
            <a:off x="825698" y="4635103"/>
            <a:ext cx="26074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77566" y="4450318"/>
            <a:ext cx="2348984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Cloud-Native Option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477566" y="4826198"/>
            <a:ext cx="1254442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Neo4j Aura provides a fully managed cloud service for easy deployment and scaling.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08409" y="5493425"/>
            <a:ext cx="695325" cy="1043107"/>
          </a:xfrm>
          <a:prstGeom prst="roundRect">
            <a:avLst>
              <a:gd name="adj" fmla="val 36005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7" name="Text 15"/>
          <p:cNvSpPr/>
          <p:nvPr/>
        </p:nvSpPr>
        <p:spPr>
          <a:xfrm>
            <a:off x="825698" y="5852041"/>
            <a:ext cx="26074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77566" y="5667256"/>
            <a:ext cx="261461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Rich Visualisation Tools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477566" y="6043136"/>
            <a:ext cx="1254442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Built-in tools allow for interactive exploration and understanding of your graph data.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08409" y="6710363"/>
            <a:ext cx="695325" cy="1043107"/>
          </a:xfrm>
          <a:prstGeom prst="roundRect">
            <a:avLst>
              <a:gd name="adj" fmla="val 36005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21" name="Text 19"/>
          <p:cNvSpPr/>
          <p:nvPr/>
        </p:nvSpPr>
        <p:spPr>
          <a:xfrm>
            <a:off x="825698" y="7068979"/>
            <a:ext cx="260747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77566" y="6884194"/>
            <a:ext cx="2476262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Extensive Integrations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477566" y="7260074"/>
            <a:ext cx="12544425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Seamlessly integrates with popular languages and frameworks like Python and FastAPI.</a:t>
            </a:r>
            <a:endParaRPr lang="en-US" sz="1350" dirty="0"/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0FE22F5F-7E2D-01EE-9819-9C94261A4C5F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0316"/>
            <a:ext cx="6542127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Cypher Query Example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5903" y="1663422"/>
            <a:ext cx="7564993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Cypher, Neo4j's powerful and declarative query language, is designed to be highly readable and expressive. It mimics the visual structure of a graph, making it easy to understand even for those new to graph databases.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5903" y="3361134"/>
            <a:ext cx="7564993" cy="1060133"/>
          </a:xfrm>
          <a:prstGeom prst="roundRect">
            <a:avLst>
              <a:gd name="adj" fmla="val 3192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6" name="Shape 3"/>
          <p:cNvSpPr/>
          <p:nvPr/>
        </p:nvSpPr>
        <p:spPr>
          <a:xfrm>
            <a:off x="6264712" y="3361134"/>
            <a:ext cx="7587377" cy="1060133"/>
          </a:xfrm>
          <a:prstGeom prst="roundRect">
            <a:avLst>
              <a:gd name="adj" fmla="val 3192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7" name="Text 4"/>
          <p:cNvSpPr/>
          <p:nvPr/>
        </p:nvSpPr>
        <p:spPr>
          <a:xfrm>
            <a:off x="6490216" y="3530203"/>
            <a:ext cx="7136368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MATCH (a:Actor)-[:ACTED_IN]-&gt;(m:Movie) WHERE a.name = "Tom Hanks" RETURN m.title;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75903" y="4674989"/>
            <a:ext cx="7564993" cy="1090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query succinctly expresses: "Find an Actor node connected by an </a:t>
            </a:r>
            <a:r>
              <a:rPr lang="en-US" sz="17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ACTED_IN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relationship to a Movie node, where the Actor's name is 'Tom Hanks', and then return the titles of those Movies."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14160" y="6273046"/>
            <a:ext cx="7226737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Very intuitive: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The syntax visually represents the relationship pattern, making complex queries accessible and easy to reason about.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5903" y="6019324"/>
            <a:ext cx="30480" cy="1590437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en-EG"/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6E842A27-A24D-399E-6D8B-CCC7F216DA00}"/>
              </a:ext>
            </a:extLst>
          </p:cNvPr>
          <p:cNvSpPr/>
          <p:nvPr/>
        </p:nvSpPr>
        <p:spPr>
          <a:xfrm>
            <a:off x="12842914" y="7752636"/>
            <a:ext cx="1787485" cy="476964"/>
          </a:xfrm>
          <a:prstGeom prst="roundRect">
            <a:avLst>
              <a:gd name="adj" fmla="val 3530"/>
            </a:avLst>
          </a:prstGeom>
          <a:solidFill>
            <a:schemeClr val="tx1"/>
          </a:solidFill>
          <a:ln/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PART 2 — Use Cases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958</Words>
  <Application>Microsoft Macintosh PowerPoint</Application>
  <PresentationFormat>Custom</PresentationFormat>
  <Paragraphs>130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Noto Sans TC</vt:lpstr>
      <vt:lpstr>Consolas</vt:lpstr>
      <vt:lpstr>Arial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رودينه عمرو فتحى جوده عبدالرازق</cp:lastModifiedBy>
  <cp:revision>5</cp:revision>
  <dcterms:created xsi:type="dcterms:W3CDTF">2025-11-22T17:59:56Z</dcterms:created>
  <dcterms:modified xsi:type="dcterms:W3CDTF">2025-11-26T07:34:50Z</dcterms:modified>
</cp:coreProperties>
</file>